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13F97C-E082-4059-A485-44E91D6D29F6}" type="datetimeFigureOut">
              <a:rPr lang="es-ES" smtClean="0"/>
              <a:t>27/12/2008</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DA09EE7-B173-4340-9A4D-34846770D97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A09EE7-B173-4340-9A4D-34846770D97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0C13F97C-E082-4059-A485-44E91D6D29F6}" type="datetimeFigureOut">
              <a:rPr lang="es-ES" smtClean="0"/>
              <a:t>27/12/2008</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DA09EE7-B173-4340-9A4D-34846770D97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DA09EE7-B173-4340-9A4D-34846770D975}" type="slidenum">
              <a:rPr lang="es-ES" smtClean="0"/>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DA09EE7-B173-4340-9A4D-34846770D975}" type="slidenum">
              <a:rPr lang="es-ES" smtClean="0"/>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0C13F97C-E082-4059-A485-44E91D6D29F6}" type="datetimeFigureOut">
              <a:rPr lang="es-ES" smtClean="0"/>
              <a:t>27/12/2008</a:t>
            </a:fld>
            <a:endParaRPr lang="es-ES"/>
          </a:p>
        </p:txBody>
      </p:sp>
      <p:sp>
        <p:nvSpPr>
          <p:cNvPr id="10" name="9 Marcador de número de diapositiva"/>
          <p:cNvSpPr>
            <a:spLocks noGrp="1"/>
          </p:cNvSpPr>
          <p:nvPr>
            <p:ph type="sldNum" sz="quarter" idx="16"/>
          </p:nvPr>
        </p:nvSpPr>
        <p:spPr/>
        <p:txBody>
          <a:bodyPr rtlCol="0"/>
          <a:lstStyle/>
          <a:p>
            <a:fld id="{1DA09EE7-B173-4340-9A4D-34846770D975}" type="slidenum">
              <a:rPr lang="es-ES" smtClean="0"/>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0C13F97C-E082-4059-A485-44E91D6D29F6}" type="datetimeFigureOut">
              <a:rPr lang="es-ES" smtClean="0"/>
              <a:t>27/12/2008</a:t>
            </a:fld>
            <a:endParaRPr lang="es-ES"/>
          </a:p>
        </p:txBody>
      </p:sp>
      <p:sp>
        <p:nvSpPr>
          <p:cNvPr id="12" name="11 Marcador de número de diapositiva"/>
          <p:cNvSpPr>
            <a:spLocks noGrp="1"/>
          </p:cNvSpPr>
          <p:nvPr>
            <p:ph type="sldNum" sz="quarter" idx="16"/>
          </p:nvPr>
        </p:nvSpPr>
        <p:spPr/>
        <p:txBody>
          <a:bodyPr rtlCol="0"/>
          <a:lstStyle/>
          <a:p>
            <a:fld id="{1DA09EE7-B173-4340-9A4D-34846770D975}" type="slidenum">
              <a:rPr lang="es-ES" smtClean="0"/>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DA09EE7-B173-4340-9A4D-34846770D97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DA09EE7-B173-4340-9A4D-34846770D97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C13F97C-E082-4059-A485-44E91D6D29F6}" type="datetimeFigureOut">
              <a:rPr lang="es-ES" smtClean="0"/>
              <a:t>27/12/2008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DA09EE7-B173-4340-9A4D-34846770D975}" type="slidenum">
              <a:rPr lang="es-ES" smtClean="0"/>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0C13F97C-E082-4059-A485-44E91D6D29F6}" type="datetimeFigureOut">
              <a:rPr lang="es-ES" smtClean="0"/>
              <a:t>27/12/2008</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DA09EE7-B173-4340-9A4D-34846770D975}" type="slidenum">
              <a:rPr lang="es-ES" smtClean="0"/>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13F97C-E082-4059-A485-44E91D6D29F6}" type="datetimeFigureOut">
              <a:rPr lang="es-ES" smtClean="0"/>
              <a:t>27/12/2008</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A09EE7-B173-4340-9A4D-34846770D97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8706.JPG"/>
          <p:cNvPicPr>
            <a:picLocks noGrp="1" noChangeAspect="1"/>
          </p:cNvPicPr>
          <p:nvPr>
            <p:ph sz="quarter" idx="1"/>
          </p:nvPr>
        </p:nvPicPr>
        <p:blipFill>
          <a:blip r:embed="rId2"/>
          <a:stretch>
            <a:fillRect/>
          </a:stretch>
        </p:blipFill>
        <p:spPr>
          <a:xfrm>
            <a:off x="2000232" y="1071546"/>
            <a:ext cx="6400800" cy="4800600"/>
          </a:xfrm>
        </p:spPr>
      </p:pic>
    </p:spTree>
  </p:cSld>
  <p:clrMapOvr>
    <a:masterClrMapping/>
  </p:clrMapOvr>
  <p:transition advClick="0"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8721.JPG"/>
          <p:cNvPicPr>
            <a:picLocks noGrp="1" noChangeAspect="1"/>
          </p:cNvPicPr>
          <p:nvPr>
            <p:ph sz="quarter" idx="1"/>
          </p:nvPr>
        </p:nvPicPr>
        <p:blipFill>
          <a:blip r:embed="rId2"/>
          <a:stretch>
            <a:fillRect/>
          </a:stretch>
        </p:blipFill>
        <p:spPr>
          <a:xfrm>
            <a:off x="1928794" y="1142984"/>
            <a:ext cx="6400800" cy="4800600"/>
          </a:xfrm>
        </p:spPr>
      </p:pic>
    </p:spTree>
  </p:cSld>
  <p:clrMapOvr>
    <a:masterClrMapping/>
  </p:clrMapOvr>
  <p:transition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Dr. Gavotto se ocupó de reunir en un solo texto una gran cantidad de herramientas que sirven no solo a los docentes sino a todas  las personas que se encuentran involucradas en la educación</a:t>
            </a:r>
            <a:r>
              <a:rPr lang="es-MX" dirty="0" smtClean="0"/>
              <a:t>” </a:t>
            </a:r>
            <a:r>
              <a:rPr lang="es-MX" dirty="0"/>
              <a:t>(María Angelina Mendoza Muñoz,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“Es un libro que da la oportunidad de conocer una propuesta  excelente de mejorar el trabajo docente. La postura que adopta el Dr. Gavotto es de un crítico totalmente constructivo y proactivo, porque invita a la crítica e igualmente a confrontar retos en el caminar de la práctica docente</a:t>
            </a:r>
            <a:r>
              <a:rPr lang="es-MX" dirty="0" smtClean="0"/>
              <a:t>” </a:t>
            </a:r>
            <a:r>
              <a:rPr lang="es-MX" dirty="0"/>
              <a:t>(Porfirio García Flores,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428604"/>
            <a:ext cx="6400800" cy="4495816"/>
          </a:xfrm>
        </p:spPr>
        <p:txBody>
          <a:bodyPr>
            <a:normAutofit/>
          </a:bodyPr>
          <a:lstStyle/>
          <a:p>
            <a:r>
              <a:rPr lang="es-MX" dirty="0"/>
              <a:t>“La lectura del libro fue agua refrescante  que me dio nuevos bríos para seguir y contribuir a mejorar mi subsistema educativo, bajo un enfoque holístico, en donde tanto mis alumnos como yo aprendamos. Sí el propósito  de este libro fue  mover fibras sensibles en mi persona lo logró, muchas gracias Dr. Gavotto” (Miriam Elizabeth Baltazar Ayala, verano 2008).</a:t>
            </a:r>
            <a:endParaRPr lang="es-ES" dirty="0"/>
          </a:p>
          <a:p>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“Me parece que la obra La Teoría Holística de la Docencia es una lectura obligada para todos aquellos que realmente  nos interesa mejorar la realidad del Sistema Educativo Mexicano</a:t>
            </a:r>
            <a:r>
              <a:rPr lang="es-MX" dirty="0" smtClean="0"/>
              <a:t>” </a:t>
            </a:r>
            <a:r>
              <a:rPr lang="es-MX" dirty="0"/>
              <a:t>(Octavio Zamorano Romo, verano 2008).</a:t>
            </a:r>
            <a:endParaRPr lang="es-ES" dirty="0"/>
          </a:p>
          <a:p>
            <a:r>
              <a:rPr lang="es-MX" dirty="0"/>
              <a:t> </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
        <p:nvSpPr>
          <p:cNvPr id="5" name="4 CuadroTexto"/>
          <p:cNvSpPr txBox="1"/>
          <p:nvPr/>
        </p:nvSpPr>
        <p:spPr>
          <a:xfrm>
            <a:off x="7500926" y="6000768"/>
            <a:ext cx="1643074" cy="584775"/>
          </a:xfrm>
          <a:prstGeom prst="rect">
            <a:avLst/>
          </a:prstGeom>
          <a:noFill/>
        </p:spPr>
        <p:txBody>
          <a:bodyPr wrap="square" rtlCol="0">
            <a:spAutoFit/>
          </a:bodyPr>
          <a:lstStyle/>
          <a:p>
            <a:r>
              <a:rPr lang="es-MX" sz="3200" dirty="0" smtClean="0"/>
              <a:t>$150.00</a:t>
            </a:r>
            <a:endParaRPr lang="es-ES" sz="3200" dirty="0"/>
          </a:p>
        </p:txBody>
      </p:sp>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8.jpg"/>
          <p:cNvPicPr>
            <a:picLocks noGrp="1" noChangeAspect="1"/>
          </p:cNvPicPr>
          <p:nvPr>
            <p:ph sz="quarter" idx="1"/>
          </p:nvPr>
        </p:nvPicPr>
        <p:blipFill>
          <a:blip r:embed="rId2" cstate="print"/>
          <a:stretch>
            <a:fillRect/>
          </a:stretch>
        </p:blipFill>
        <p:spPr>
          <a:xfrm>
            <a:off x="1692275" y="1600200"/>
            <a:ext cx="5994400" cy="4495800"/>
          </a:xfrm>
        </p:spPr>
      </p:pic>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otos libro 023.jpg"/>
          <p:cNvPicPr>
            <a:picLocks noGrp="1" noChangeAspect="1"/>
          </p:cNvPicPr>
          <p:nvPr>
            <p:ph sz="quarter" idx="1"/>
          </p:nvPr>
        </p:nvPicPr>
        <p:blipFill>
          <a:blip r:embed="rId2" cstate="print"/>
          <a:stretch>
            <a:fillRect/>
          </a:stretch>
        </p:blipFill>
        <p:spPr>
          <a:xfrm>
            <a:off x="1692275" y="1600200"/>
            <a:ext cx="5994400" cy="4495800"/>
          </a:xfrm>
        </p:spPr>
      </p:pic>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57.jpg"/>
          <p:cNvPicPr>
            <a:picLocks noGrp="1" noChangeAspect="1"/>
          </p:cNvPicPr>
          <p:nvPr>
            <p:ph sz="quarter" idx="1"/>
          </p:nvPr>
        </p:nvPicPr>
        <p:blipFill>
          <a:blip r:embed="rId2"/>
          <a:stretch>
            <a:fillRect/>
          </a:stretch>
        </p:blipFill>
        <p:spPr>
          <a:xfrm>
            <a:off x="1692275" y="1600200"/>
            <a:ext cx="5994400" cy="4495800"/>
          </a:xfrm>
        </p:spPr>
      </p:pic>
    </p:spTree>
  </p:cSld>
  <p:clrMapOvr>
    <a:masterClrMapping/>
  </p:clrMapOvr>
  <p:transition advClick="0"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smtClean="0"/>
              <a:t>“Esta obra constituye una fuente de consulta precisa y muy operativa para los docentes  que se interesan por brindar una atención diferenciada y por la forma de aprender de los alumnos. Este libro es sin duda un aporte para la cultura educativa contemporánea”  (Barbará Esperanza Vega Cuamea, verano 2008). </a:t>
            </a:r>
            <a:endParaRPr lang="es-ES" dirty="0" smtClean="0"/>
          </a:p>
          <a:p>
            <a:endParaRPr lang="es-ES" dirty="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“Felicito al autor por el documento elaborado, ya que nos permite ver el trabajo docente desde un todo y reflexionar sobre las carencias que presenta la práctica de enseñanza – aprendizaje, la cual repercute en el aprendizaje escolar, el rendimiento académico y la deserción escolar</a:t>
            </a:r>
            <a:r>
              <a:rPr lang="es-MX" dirty="0" smtClean="0"/>
              <a:t>” </a:t>
            </a:r>
            <a:r>
              <a:rPr lang="es-MX" dirty="0"/>
              <a:t>(Karina Valle,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profesionista que se dedica a la educación, tendrá un libro de cabecera que oriente su acción educativa y facilite el logro de ambientes de aprendizaje más efectivos</a:t>
            </a:r>
            <a:r>
              <a:rPr lang="es-MX" dirty="0" smtClean="0"/>
              <a:t>” </a:t>
            </a:r>
            <a:r>
              <a:rPr lang="es-MX" dirty="0"/>
              <a:t>(Víctor Armando Gómez Egurrola,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“Felicito al autor por el documento elaborado, ya que nos permite ver el trabajo docente desde un todo y reflexionar sobre las carencias que presenta la práctica de enseñanza – aprendizaje, la cual repercute en el aprendizaje escolar, el rendimiento académico y la deserción escolar</a:t>
            </a:r>
            <a:r>
              <a:rPr lang="es-MX" dirty="0" smtClean="0"/>
              <a:t>” </a:t>
            </a:r>
            <a:r>
              <a:rPr lang="es-MX" dirty="0"/>
              <a:t>(Karina Valle,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“Felicito al autor por tal manifestación de arrojo y coraje……. Es una invitación a cuestionar lo instituido para revisar su pertinencia y a instituir aquello que permita realmente transformar la escuela</a:t>
            </a:r>
            <a:r>
              <a:rPr lang="es-MX" dirty="0" smtClean="0"/>
              <a:t>” </a:t>
            </a:r>
            <a:r>
              <a:rPr lang="es-MX" dirty="0"/>
              <a:t>(Luis A. Muñoz,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
        <p:nvSpPr>
          <p:cNvPr id="5" name="4 CuadroTexto"/>
          <p:cNvSpPr txBox="1"/>
          <p:nvPr/>
        </p:nvSpPr>
        <p:spPr>
          <a:xfrm>
            <a:off x="7500926" y="6000768"/>
            <a:ext cx="1643074" cy="584775"/>
          </a:xfrm>
          <a:prstGeom prst="rect">
            <a:avLst/>
          </a:prstGeom>
          <a:noFill/>
        </p:spPr>
        <p:txBody>
          <a:bodyPr wrap="square" rtlCol="0">
            <a:spAutoFit/>
          </a:bodyPr>
          <a:lstStyle/>
          <a:p>
            <a:r>
              <a:rPr lang="es-MX" sz="3200" dirty="0" smtClean="0"/>
              <a:t>$150.00</a:t>
            </a:r>
            <a:endParaRPr lang="es-ES" sz="3200" dirty="0"/>
          </a:p>
        </p:txBody>
      </p:sp>
    </p:spTree>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00430" y="1357298"/>
            <a:ext cx="2555893" cy="3286148"/>
          </a:xfrm>
          <a:prstGeom prst="rect">
            <a:avLst/>
          </a:prstGeom>
          <a:noFill/>
          <a:ln w="9525">
            <a:noFill/>
            <a:miter lim="800000"/>
            <a:headEnd/>
            <a:tailEnd/>
          </a:ln>
        </p:spPr>
      </p:pic>
      <p:sp>
        <p:nvSpPr>
          <p:cNvPr id="5" name="4 CuadroTexto"/>
          <p:cNvSpPr txBox="1"/>
          <p:nvPr/>
        </p:nvSpPr>
        <p:spPr>
          <a:xfrm>
            <a:off x="3071802" y="4929198"/>
            <a:ext cx="3786214" cy="369332"/>
          </a:xfrm>
          <a:prstGeom prst="rect">
            <a:avLst/>
          </a:prstGeom>
          <a:noFill/>
        </p:spPr>
        <p:txBody>
          <a:bodyPr wrap="square" rtlCol="0">
            <a:spAutoFit/>
          </a:bodyPr>
          <a:lstStyle/>
          <a:p>
            <a:pPr algn="ctr"/>
            <a:r>
              <a:rPr lang="es-MX" dirty="0" smtClean="0"/>
              <a:t>Dr. Omar Iván </a:t>
            </a:r>
            <a:r>
              <a:rPr lang="es-MX" dirty="0" err="1" smtClean="0"/>
              <a:t>Gavotto</a:t>
            </a:r>
            <a:r>
              <a:rPr lang="es-MX" dirty="0" smtClean="0"/>
              <a:t> Nogales</a:t>
            </a:r>
            <a:endParaRPr lang="es-ES" dirty="0"/>
          </a:p>
        </p:txBody>
      </p:sp>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500042"/>
            <a:ext cx="6400800" cy="5715040"/>
          </a:xfrm>
        </p:spPr>
        <p:txBody>
          <a:bodyPr>
            <a:normAutofit/>
          </a:bodyPr>
          <a:lstStyle/>
          <a:p>
            <a:r>
              <a:rPr lang="es-MX" dirty="0"/>
              <a:t>“Felicito al  Dr. Gavotto por escribir este libro ya que </a:t>
            </a:r>
            <a:r>
              <a:rPr lang="es-MX" dirty="0" smtClean="0"/>
              <a:t>nos </a:t>
            </a:r>
            <a:r>
              <a:rPr lang="es-MX" dirty="0"/>
              <a:t>invita a reflexionar y </a:t>
            </a:r>
            <a:r>
              <a:rPr lang="es-MX" dirty="0" smtClean="0"/>
              <a:t>motiva  </a:t>
            </a:r>
            <a:r>
              <a:rPr lang="es-MX" dirty="0"/>
              <a:t>a atrevernos a </a:t>
            </a:r>
            <a:r>
              <a:rPr lang="es-MX" dirty="0" smtClean="0"/>
              <a:t>ser </a:t>
            </a:r>
            <a:r>
              <a:rPr lang="es-MX" dirty="0"/>
              <a:t>críticos constructivos  de nuestro  </a:t>
            </a:r>
            <a:r>
              <a:rPr lang="es-MX" dirty="0" smtClean="0"/>
              <a:t>Sistema Educativo Mexicano,  </a:t>
            </a:r>
            <a:r>
              <a:rPr lang="es-MX" dirty="0"/>
              <a:t>y modificar e innovar de una manera pertinente aquellas técnicas que resultan obsoletas en la actualidad,  porque somos parte del gran  gremio de formadores educativos y queremos realmente un cambio en la relación docente – alumno, y así tener una  mejora  en nuestros estudiantes, enhorabuena</a:t>
            </a:r>
            <a:r>
              <a:rPr lang="es-MX" dirty="0" smtClean="0"/>
              <a:t>”(</a:t>
            </a:r>
            <a:r>
              <a:rPr lang="es-MX" dirty="0"/>
              <a:t>Consuelo Félix Gil,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“Felicito al autor por tal manifestación de arrojo y coraje……. Es una invitación a cuestionar lo instituido para revisar su pertinencia y a instituir aquello que permita realmente transformar la escuela</a:t>
            </a:r>
            <a:r>
              <a:rPr lang="es-MX" dirty="0" smtClean="0"/>
              <a:t>” </a:t>
            </a:r>
            <a:r>
              <a:rPr lang="es-MX" dirty="0"/>
              <a:t>(Luis A. Muñoz,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500042"/>
            <a:ext cx="6400800" cy="5715040"/>
          </a:xfrm>
        </p:spPr>
        <p:txBody>
          <a:bodyPr>
            <a:normAutofit/>
          </a:bodyPr>
          <a:lstStyle/>
          <a:p>
            <a:r>
              <a:rPr lang="es-MX" dirty="0" smtClean="0"/>
              <a:t>“Felicito al  Dr. </a:t>
            </a:r>
            <a:r>
              <a:rPr lang="es-MX" dirty="0" err="1" smtClean="0"/>
              <a:t>Gavotto</a:t>
            </a:r>
            <a:r>
              <a:rPr lang="es-MX" dirty="0" smtClean="0"/>
              <a:t> por escribir este libro ya que nos invita a reflexionar y motiva  a atrevernos a ser críticos constructivos  de nuestro  Sistema Educativo Mexicano,  y modificar e innovar de una manera pertinente aquellas técnicas que resultan obsoletas en la actualidad,  porque somos parte del gran  gremio de formadores educativos y queremos realmente un cambio en la relación docente – alumno, y así tener una  mejora  en nuestros estudiantes, enhorabuena”(Consuelo Félix Gil, verano 2008).</a:t>
            </a:r>
            <a:endParaRPr lang="es-ES" dirty="0" smtClean="0"/>
          </a:p>
          <a:p>
            <a:endParaRPr lang="es-ES" dirty="0" smtClean="0"/>
          </a:p>
          <a:p>
            <a:endParaRPr lang="es-ES" dirty="0"/>
          </a:p>
        </p:txBody>
      </p:sp>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autor invita a todo docente – facilitador  educativo a buscar y encontrar la armonía cambiante, lo cual le permitirá aprender el acto educativo desde una cosmovisión caracterizada  por infinidad de acciones e interacciones</a:t>
            </a:r>
            <a:r>
              <a:rPr lang="es-MX" dirty="0" smtClean="0"/>
              <a:t>” </a:t>
            </a:r>
            <a:r>
              <a:rPr lang="es-MX" dirty="0"/>
              <a:t>(Ernesto Jesús Talamante  Armenta,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
        <p:nvSpPr>
          <p:cNvPr id="5" name="4 CuadroTexto"/>
          <p:cNvSpPr txBox="1"/>
          <p:nvPr/>
        </p:nvSpPr>
        <p:spPr>
          <a:xfrm>
            <a:off x="7500926" y="6000768"/>
            <a:ext cx="1643074" cy="584775"/>
          </a:xfrm>
          <a:prstGeom prst="rect">
            <a:avLst/>
          </a:prstGeom>
          <a:noFill/>
        </p:spPr>
        <p:txBody>
          <a:bodyPr wrap="square" rtlCol="0">
            <a:spAutoFit/>
          </a:bodyPr>
          <a:lstStyle/>
          <a:p>
            <a:r>
              <a:rPr lang="es-MX" sz="3200" dirty="0" smtClean="0"/>
              <a:t>$150.00</a:t>
            </a:r>
            <a:endParaRPr lang="es-ES" sz="3200" dirty="0"/>
          </a:p>
        </p:txBody>
      </p:sp>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6.jpg"/>
          <p:cNvPicPr>
            <a:picLocks noGrp="1" noChangeAspect="1"/>
          </p:cNvPicPr>
          <p:nvPr>
            <p:ph sz="quarter" idx="1"/>
          </p:nvPr>
        </p:nvPicPr>
        <p:blipFill>
          <a:blip r:embed="rId2" cstate="print"/>
          <a:stretch>
            <a:fillRect/>
          </a:stretch>
        </p:blipFill>
        <p:spPr>
          <a:xfrm>
            <a:off x="1692275" y="1600200"/>
            <a:ext cx="5994400" cy="4495800"/>
          </a:xfrm>
        </p:spPr>
      </p:pic>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otos libro 022.jpg"/>
          <p:cNvPicPr>
            <a:picLocks noGrp="1" noChangeAspect="1"/>
          </p:cNvPicPr>
          <p:nvPr>
            <p:ph sz="quarter" idx="1"/>
          </p:nvPr>
        </p:nvPicPr>
        <p:blipFill>
          <a:blip r:embed="rId2" cstate="print"/>
          <a:stretch>
            <a:fillRect/>
          </a:stretch>
        </p:blipFill>
        <p:spPr>
          <a:xfrm>
            <a:off x="1692275" y="1600200"/>
            <a:ext cx="5994400" cy="4495800"/>
          </a:xfrm>
        </p:spPr>
      </p:pic>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52.jpg"/>
          <p:cNvPicPr>
            <a:picLocks noGrp="1" noChangeAspect="1"/>
          </p:cNvPicPr>
          <p:nvPr>
            <p:ph sz="quarter" idx="1"/>
          </p:nvPr>
        </p:nvPicPr>
        <p:blipFill>
          <a:blip r:embed="rId2"/>
          <a:stretch>
            <a:fillRect/>
          </a:stretch>
        </p:blipFill>
        <p:spPr>
          <a:xfrm>
            <a:off x="1692275" y="1600200"/>
            <a:ext cx="5994400" cy="4495800"/>
          </a:xfrm>
        </p:spPr>
      </p:pic>
    </p:spTree>
  </p:cSld>
  <p:clrMapOvr>
    <a:masterClrMapping/>
  </p:clrMapOvr>
  <p:transition advClick="0" advTm="10000"/>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TotalTime>
  <Words>741</Words>
  <Application>Microsoft Office PowerPoint</Application>
  <PresentationFormat>Presentación en pantalla (4:3)</PresentationFormat>
  <Paragraphs>18</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Intermedio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cp:revision>
  <dcterms:created xsi:type="dcterms:W3CDTF">2008-12-28T06:21:26Z</dcterms:created>
  <dcterms:modified xsi:type="dcterms:W3CDTF">2008-12-28T06:25:00Z</dcterms:modified>
</cp:coreProperties>
</file>